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Maven Pro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7.xml"/><Relationship Id="rId22" Type="http://schemas.openxmlformats.org/officeDocument/2006/relationships/font" Target="fonts/MavenPro-regular.fntdata"/><Relationship Id="rId10" Type="http://schemas.openxmlformats.org/officeDocument/2006/relationships/slide" Target="slides/slide6.xml"/><Relationship Id="rId21" Type="http://schemas.openxmlformats.org/officeDocument/2006/relationships/font" Target="fonts/La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MavenPr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5" Type="http://schemas.openxmlformats.org/officeDocument/2006/relationships/slide" Target="slides/slide1.xml"/><Relationship Id="rId19" Type="http://schemas.openxmlformats.org/officeDocument/2006/relationships/font" Target="fonts/Lato-bold.fntdata"/><Relationship Id="rId6" Type="http://schemas.openxmlformats.org/officeDocument/2006/relationships/slide" Target="slides/slide2.xml"/><Relationship Id="rId18" Type="http://schemas.openxmlformats.org/officeDocument/2006/relationships/font" Target="fonts/La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1" cy="1732548"/>
            <a:chOff x="7343003" y="3409675"/>
            <a:chExt cx="1691421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0"/>
              <a:ext cx="316800" cy="688512"/>
              <a:chOff x="7343003" y="4453710"/>
              <a:chExt cx="316800" cy="688512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7" y="3757688"/>
              <a:ext cx="316800" cy="1384535"/>
              <a:chOff x="8259417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7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7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7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7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0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2" y="0"/>
            <a:ext cx="3814072" cy="3839102"/>
            <a:chOff x="5043502" y="0"/>
            <a:chExt cx="3814072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8" y="3480727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1" y="2704283"/>
              <a:ext cx="635219" cy="635218"/>
              <a:chOff x="6725724" y="2701259"/>
              <a:chExt cx="1208100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59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59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7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19" y="179237"/>
              <a:ext cx="873164" cy="873002"/>
              <a:chOff x="7754428" y="208724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5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4"/>
              <a:ext cx="2576999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2" y="460309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8" y="867729"/>
              <a:ext cx="1554222" cy="155422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8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Shape 46"/>
          <p:cNvSpPr txBox="1"/>
          <p:nvPr>
            <p:ph type="ctrTitle"/>
          </p:nvPr>
        </p:nvSpPr>
        <p:spPr>
          <a:xfrm>
            <a:off x="824000" y="1613812"/>
            <a:ext cx="4255500" cy="18729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1" y="4099200"/>
            <a:ext cx="9144035" cy="1044300"/>
            <a:chOff x="51" y="4099200"/>
            <a:chExt cx="9144035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1" y="4309200"/>
              <a:ext cx="231621" cy="834300"/>
              <a:chOff x="2688736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1" cy="1044300"/>
              <a:chOff x="2688736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6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0" y="4309200"/>
              <a:ext cx="231621" cy="834300"/>
              <a:chOff x="2688736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6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1" cy="624600"/>
              <a:chOff x="2688736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6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6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6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2" y="4099200"/>
              <a:ext cx="231600" cy="1044300"/>
              <a:chOff x="1856752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2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1" y="4518900"/>
              <a:ext cx="231600" cy="624600"/>
              <a:chOff x="2599461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0" y="4099200"/>
              <a:ext cx="231600" cy="1044300"/>
              <a:chOff x="3342170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0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3" y="4309200"/>
              <a:ext cx="231600" cy="834300"/>
              <a:chOff x="4456233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2" y="4309200"/>
              <a:ext cx="231600" cy="834300"/>
              <a:chOff x="5198942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1" y="4309200"/>
              <a:ext cx="231600" cy="834300"/>
              <a:chOff x="5941651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0" y="4309200"/>
              <a:ext cx="231600" cy="834300"/>
              <a:chOff x="6684360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4" y="4518900"/>
              <a:ext cx="231600" cy="624600"/>
              <a:chOff x="7055714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8" y="4309200"/>
              <a:ext cx="231600" cy="834300"/>
              <a:chOff x="8169778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69" y="4309200"/>
              <a:ext cx="231600" cy="834300"/>
              <a:chOff x="7427069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6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6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6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6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2" y="4518900"/>
              <a:ext cx="231600" cy="624600"/>
              <a:chOff x="8541132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7" y="4309200"/>
              <a:ext cx="231600" cy="834300"/>
              <a:chOff x="8912487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Shape 268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Shape 270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8" y="3405"/>
            <a:ext cx="1233214" cy="1384535"/>
            <a:chOff x="146768" y="3405"/>
            <a:chExt cx="1233214" cy="1384535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5"/>
              <a:ext cx="316800" cy="688512"/>
              <a:chOff x="1063183" y="3405"/>
              <a:chExt cx="316800" cy="688512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8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5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5" y="3405"/>
              <a:ext cx="316800" cy="1036523"/>
              <a:chOff x="604975" y="3405"/>
              <a:chExt cx="316800" cy="1036523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5" y="3418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5" y="3429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5" y="3405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8" y="3405"/>
              <a:ext cx="316800" cy="1384535"/>
              <a:chOff x="146768" y="3405"/>
              <a:chExt cx="316800" cy="1384535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8" y="3418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8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8" y="3429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8" y="3405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3" y="2904008"/>
            <a:ext cx="2186147" cy="2239500"/>
            <a:chOff x="6775083" y="2904008"/>
            <a:chExt cx="2186147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3" y="4253708"/>
              <a:ext cx="409500" cy="889800"/>
              <a:chOff x="6775083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3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3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5" y="3354008"/>
              <a:ext cx="409500" cy="1789500"/>
              <a:chOff x="7959515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5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5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5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5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Shape 8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Shape 10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306"/>
            <a:ext cx="2267450" cy="2601689"/>
            <a:chOff x="6790514" y="1306"/>
            <a:chExt cx="2267450" cy="2601689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464" y="1306"/>
              <a:ext cx="1990500" cy="1990200"/>
              <a:chOff x="7067464" y="1306"/>
              <a:chExt cx="1990500" cy="1990200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2" y="527720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4"/>
                <a:ext cx="1425647" cy="1425403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5" y="1807996"/>
              <a:ext cx="795000" cy="795000"/>
              <a:chOff x="8207125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2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7" y="2008609"/>
                <a:ext cx="393003" cy="393003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6"/>
              <a:ext cx="548700" cy="548700"/>
              <a:chOff x="6790514" y="118856"/>
              <a:chExt cx="548700" cy="548700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4"/>
                <a:ext cx="393003" cy="393003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5" y="299376"/>
            <a:ext cx="999311" cy="999311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Shape 13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2" name="Shape 132"/>
          <p:cNvSpPr txBox="1"/>
          <p:nvPr>
            <p:ph idx="1" type="subTitle"/>
          </p:nvPr>
        </p:nvSpPr>
        <p:spPr>
          <a:xfrm>
            <a:off x="1303800" y="2743202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133" name="Shape 133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2" y="3847118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6" y="405787"/>
              <a:ext cx="663600" cy="663599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Shape 139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51046" y="47369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ctrTitle"/>
          </p:nvPr>
        </p:nvSpPr>
        <p:spPr>
          <a:xfrm>
            <a:off x="824000" y="1613812"/>
            <a:ext cx="4255500" cy="18729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Learning </a:t>
            </a:r>
            <a:r>
              <a:rPr lang="en"/>
              <a:t>Management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System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Development Team:</a:t>
            </a:r>
          </a:p>
        </p:txBody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1303800" y="1334300"/>
            <a:ext cx="7030500" cy="3447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Mark 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Lato"/>
              <a:buChar char="●"/>
            </a:pPr>
            <a:r>
              <a:rPr lang="en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Experience in Web Development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Lato"/>
              <a:buChar char="●"/>
            </a:pPr>
            <a:r>
              <a:rPr lang="en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Some database knowledge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Lato"/>
              <a:buChar char="●"/>
            </a:pPr>
            <a:r>
              <a:rPr lang="en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Great communication skills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Carlos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Lato"/>
              <a:buChar char="●"/>
            </a:pPr>
            <a:r>
              <a:rPr lang="en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Experience building web applications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Lato"/>
              <a:buChar char="●"/>
            </a:pPr>
            <a:r>
              <a:rPr lang="en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Some graphic design knowledge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Lato"/>
              <a:buChar char="●"/>
            </a:pPr>
            <a:r>
              <a:rPr lang="en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Great attention to detail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Mike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Lato"/>
            </a:pPr>
            <a:r>
              <a:rPr lang="en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Experience in Web Development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Lato"/>
            </a:pPr>
            <a:r>
              <a:rPr lang="en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Experience in Java Development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Lato"/>
            </a:pPr>
            <a:r>
              <a:rPr lang="en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Experience with designing UIs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User eXperience</a:t>
            </a:r>
          </a:p>
        </p:txBody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bad_ux.gif" id="290" name="Shape 2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091462"/>
            <a:ext cx="7164023" cy="433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User Interface:</a:t>
            </a:r>
          </a:p>
        </p:txBody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ct val="100000"/>
              <a:buChar char="●"/>
            </a:pPr>
            <a:r>
              <a:rPr lang="en" sz="1400"/>
              <a:t>The ui will have a main login page, that will take you to the educators side or to the student side of the application.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●"/>
            </a:pPr>
            <a:r>
              <a:rPr lang="en" sz="1400"/>
              <a:t>On the main login, it will also have an area for someone to create an account, “Educator” or “Student”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●"/>
            </a:pPr>
            <a:r>
              <a:rPr lang="en" sz="1400"/>
              <a:t>Individual sections or menus will be minimal by design</a:t>
            </a:r>
          </a:p>
          <a:p>
            <a:pPr indent="-317500" lvl="1" marL="914400" rtl="0">
              <a:spcBef>
                <a:spcPts val="0"/>
              </a:spcBef>
              <a:buSzPct val="100000"/>
              <a:buChar char="○"/>
            </a:pPr>
            <a:r>
              <a:rPr lang="en" sz="1400"/>
              <a:t>Provide necessary information and easy navigation</a:t>
            </a:r>
          </a:p>
          <a:p>
            <a:pPr indent="-317500" lvl="1" marL="914400">
              <a:spcBef>
                <a:spcPts val="0"/>
              </a:spcBef>
              <a:buSzPct val="100000"/>
              <a:buChar char="○"/>
            </a:pPr>
            <a:r>
              <a:rPr lang="en" sz="1400"/>
              <a:t>Use familiar or popular design patterns to ease user experience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Educator:</a:t>
            </a:r>
          </a:p>
        </p:txBody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Ability to add and delete courses / students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Attendance</a:t>
            </a:r>
            <a:r>
              <a:rPr lang="en" sz="1800"/>
              <a:t> tracking per course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Grading system per student per course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Ability to send an </a:t>
            </a:r>
            <a:r>
              <a:rPr lang="en" sz="1800"/>
              <a:t>announcement to the students of the course</a:t>
            </a:r>
            <a:r>
              <a:rPr lang="en" sz="1800"/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Student:</a:t>
            </a:r>
          </a:p>
        </p:txBody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Ability to view and to enroll in courses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Ability to see grades for course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Ability to see </a:t>
            </a:r>
            <a:r>
              <a:rPr lang="en" sz="1800"/>
              <a:t>announcements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Ability to contact educator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Behind the tech:</a:t>
            </a:r>
          </a:p>
        </p:txBody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Database that keeps track of users and </a:t>
            </a:r>
            <a:r>
              <a:rPr lang="en" sz="1800"/>
              <a:t>separated</a:t>
            </a:r>
            <a:r>
              <a:rPr lang="en" sz="1800"/>
              <a:t> by student and educator.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Modular and extensible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Easy to use application</a:t>
            </a:r>
          </a:p>
          <a:p>
            <a:pPr indent="-342900" lvl="0" marL="457200">
              <a:spcBef>
                <a:spcPts val="0"/>
              </a:spcBef>
              <a:buSzPct val="100000"/>
              <a:buChar char="●"/>
            </a:pPr>
            <a:r>
              <a:rPr lang="en" sz="1800"/>
              <a:t>Separate</a:t>
            </a:r>
            <a:r>
              <a:rPr lang="en" sz="1800"/>
              <a:t> Applications for students and educators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Product Cycle</a:t>
            </a:r>
          </a:p>
        </p:txBody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Produce working, interoperable functions for creating users and courses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Use local builds and databases for show of functionality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Gather visual interface elements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Create a consistent style throughout application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Connect logic and UI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Testing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Mockup</a:t>
            </a:r>
          </a:p>
        </p:txBody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1331450" y="1492300"/>
            <a:ext cx="2684700" cy="1226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" sz="1800"/>
              <a:t>Simple login</a:t>
            </a:r>
          </a:p>
          <a:p>
            <a:pPr indent="-342900" lvl="0" marL="457200">
              <a:spcBef>
                <a:spcPts val="0"/>
              </a:spcBef>
              <a:buSzPct val="100000"/>
            </a:pPr>
            <a:r>
              <a:rPr lang="en" sz="1800"/>
              <a:t>Routes to Student or Educator views</a:t>
            </a:r>
          </a:p>
        </p:txBody>
      </p:sp>
      <p:pic>
        <p:nvPicPr>
          <p:cNvPr descr="scsu-lms.jpg"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6149" y="951350"/>
            <a:ext cx="4557000" cy="2138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Shape 3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950" y="2718987"/>
            <a:ext cx="3320198" cy="2075124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Shape 329"/>
          <p:cNvSpPr txBox="1"/>
          <p:nvPr/>
        </p:nvSpPr>
        <p:spPr>
          <a:xfrm>
            <a:off x="4186250" y="3257500"/>
            <a:ext cx="4386900" cy="15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</a:pPr>
            <a:r>
              <a:rPr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Single field for ‘safe user flow’</a:t>
            </a:r>
          </a:p>
          <a:p>
            <a:pPr indent="-342900" lvl="1" marL="9144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</a:pPr>
            <a:r>
              <a:rPr lang="en"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password field appears after</a:t>
            </a:r>
          </a:p>
          <a:p>
            <a:pPr indent="-342900" lvl="0" marL="457200">
              <a:spcBef>
                <a:spcPts val="0"/>
              </a:spcBef>
              <a:buSzPct val="100000"/>
              <a:buFont typeface="Nunito"/>
              <a:buChar char="●"/>
            </a:pPr>
            <a:r>
              <a:rPr lang="en" sz="1800">
                <a:latin typeface="Nunito"/>
                <a:ea typeface="Nunito"/>
                <a:cs typeface="Nunito"/>
                <a:sym typeface="Nunito"/>
              </a:rPr>
              <a:t>Explore various interface designs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